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74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5" r:id="rId11"/>
    <p:sldId id="264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5" r:id="rId20"/>
    <p:sldId id="276" r:id="rId21"/>
    <p:sldId id="277" r:id="rId22"/>
    <p:sldId id="278" r:id="rId23"/>
    <p:sldId id="279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6F857-4265-46B7-BC66-1A1314DFDE3F}" type="datetimeFigureOut">
              <a:rPr lang="ru-RU" smtClean="0"/>
              <a:pPr/>
              <a:t>08.04.2025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65E40-2B53-492B-A81E-5421C89A4E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6F857-4265-46B7-BC66-1A1314DFDE3F}" type="datetimeFigureOut">
              <a:rPr lang="ru-RU" smtClean="0"/>
              <a:pPr/>
              <a:t>08.04.2025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65E40-2B53-492B-A81E-5421C89A4E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6F857-4265-46B7-BC66-1A1314DFDE3F}" type="datetimeFigureOut">
              <a:rPr lang="ru-RU" smtClean="0"/>
              <a:pPr/>
              <a:t>08.04.2025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65E40-2B53-492B-A81E-5421C89A4E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6F857-4265-46B7-BC66-1A1314DFDE3F}" type="datetimeFigureOut">
              <a:rPr lang="ru-RU" smtClean="0"/>
              <a:pPr/>
              <a:t>08.04.2025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65E40-2B53-492B-A81E-5421C89A4E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6F857-4265-46B7-BC66-1A1314DFDE3F}" type="datetimeFigureOut">
              <a:rPr lang="ru-RU" smtClean="0"/>
              <a:pPr/>
              <a:t>08.04.2025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65E40-2B53-492B-A81E-5421C89A4E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6F857-4265-46B7-BC66-1A1314DFDE3F}" type="datetimeFigureOut">
              <a:rPr lang="ru-RU" smtClean="0"/>
              <a:pPr/>
              <a:t>08.04.2025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65E40-2B53-492B-A81E-5421C89A4E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6F857-4265-46B7-BC66-1A1314DFDE3F}" type="datetimeFigureOut">
              <a:rPr lang="ru-RU" smtClean="0"/>
              <a:pPr/>
              <a:t>08.04.2025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65E40-2B53-492B-A81E-5421C89A4E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6F857-4265-46B7-BC66-1A1314DFDE3F}" type="datetimeFigureOut">
              <a:rPr lang="ru-RU" smtClean="0"/>
              <a:pPr/>
              <a:t>08.04.2025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65E40-2B53-492B-A81E-5421C89A4E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6F857-4265-46B7-BC66-1A1314DFDE3F}" type="datetimeFigureOut">
              <a:rPr lang="ru-RU" smtClean="0"/>
              <a:pPr/>
              <a:t>08.04.2025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65E40-2B53-492B-A81E-5421C89A4E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6F857-4265-46B7-BC66-1A1314DFDE3F}" type="datetimeFigureOut">
              <a:rPr lang="ru-RU" smtClean="0"/>
              <a:pPr/>
              <a:t>08.04.2025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65E40-2B53-492B-A81E-5421C89A4E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6F857-4265-46B7-BC66-1A1314DFDE3F}" type="datetimeFigureOut">
              <a:rPr lang="ru-RU" smtClean="0"/>
              <a:pPr/>
              <a:t>08.04.2025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65E40-2B53-492B-A81E-5421C89A4E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26F857-4265-46B7-BC66-1A1314DFDE3F}" type="datetimeFigureOut">
              <a:rPr lang="ru-RU" smtClean="0"/>
              <a:pPr/>
              <a:t>08.04.2025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865E40-2B53-492B-A81E-5421C89A4EF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sus\Downloads\534818387547559574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486916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4581128"/>
            <a:ext cx="9144000" cy="2664296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«Доброе, традиционное и вечное: вызовы воспитания в современной школе»</a:t>
            </a: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стажерская практика по магистральному направлению «Воспитание» в МБОУ «Лицей «Эрудит»</a:t>
            </a: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2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28.11.2024 г.</a:t>
            </a:r>
            <a:br>
              <a:rPr lang="ru-RU" sz="28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Реализация программ краеведения и школьного туризма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2" name="Picture 2" descr="\\server2\Фото\2023-2024\Краевая профильная смена Страницы истории\photo1719026376.jpe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" y="2348706"/>
            <a:ext cx="4038600" cy="3028950"/>
          </a:xfrm>
          <a:prstGeom prst="rect">
            <a:avLst/>
          </a:prstGeom>
          <a:noFill/>
        </p:spPr>
      </p:pic>
      <p:pic>
        <p:nvPicPr>
          <p:cNvPr id="5123" name="Picture 3" descr="\\server2\Фото\2023-2024\Краевая профильная смена Страницы истории\photo1719307237 (7).jpe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8200" y="2348706"/>
            <a:ext cx="4038600" cy="30289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Организация летних тематических смен в школьном лагере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42" name="Picture 2" descr="C:\Users\Asus\Downloads\535054607312865979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Функционирование Совета обучающихся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266" name="Picture 2" descr="C:\Users\Asus\Downloads\535054607312865980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88024" y="1412776"/>
            <a:ext cx="4038600" cy="2691348"/>
          </a:xfrm>
          <a:prstGeom prst="rect">
            <a:avLst/>
          </a:prstGeom>
          <a:noFill/>
        </p:spPr>
      </p:pic>
      <p:pic>
        <p:nvPicPr>
          <p:cNvPr id="11268" name="Picture 4" descr="C:\Users\Asus\Downloads\535054607312865980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7544" y="1484784"/>
            <a:ext cx="4038600" cy="3028950"/>
          </a:xfrm>
          <a:prstGeom prst="rect">
            <a:avLst/>
          </a:prstGeom>
          <a:noFill/>
        </p:spPr>
      </p:pic>
      <p:pic>
        <p:nvPicPr>
          <p:cNvPr id="11" name="Picture 2" descr="\\server2\Фото\2024-2025\03.10. ДЕНЬ УЧИТЕЛЯ\IMG_977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915816" y="4165600"/>
            <a:ext cx="3672408" cy="24482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Наличие первичного отделения РДДМ «Движение Первых»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2290" name="Picture 2" descr="C:\Users\Asus\Downloads\535054607312865981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 b="14651"/>
          <a:stretch>
            <a:fillRect/>
          </a:stretch>
        </p:blipFill>
        <p:spPr bwMode="auto">
          <a:xfrm>
            <a:off x="1403648" y="1772816"/>
            <a:ext cx="6408712" cy="41023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Наличие центра детских инициатив, пространства ученического самоуправления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3314" name="Picture 2" descr="C:\Users\Asus\Downloads\535054607312865981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Участие в реализации проекта </a:t>
            </a:r>
            <a:b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«Орлята России»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4338" name="Picture 2" descr="C:\Users\Asus\Downloads\535035996790075516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5576" y="1916832"/>
            <a:ext cx="7802215" cy="3600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Наличие представительств детских и молодежных общественных объединений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146" name="Picture 2" descr="\\server2\Фото\2023-2024\Большая перемена Клочкова Вика\photo1706458556.jpe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79264" y="1600200"/>
            <a:ext cx="3394472" cy="4525963"/>
          </a:xfrm>
          <a:prstGeom prst="rect">
            <a:avLst/>
          </a:prstGeom>
          <a:noFill/>
        </p:spPr>
      </p:pic>
      <p:pic>
        <p:nvPicPr>
          <p:cNvPr id="6147" name="Picture 3" descr="C:\Users\Asus\Downloads\535054607312865982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70264" y="1600200"/>
            <a:ext cx="3394472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Участие обучающихся в волонтерском движении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171" name="Picture 3" descr="C:\Users\Asus\Downloads\535054607312865982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" y="2348706"/>
            <a:ext cx="4038600" cy="3028950"/>
          </a:xfrm>
          <a:prstGeom prst="rect">
            <a:avLst/>
          </a:prstGeom>
          <a:noFill/>
        </p:spPr>
      </p:pic>
      <p:pic>
        <p:nvPicPr>
          <p:cNvPr id="7172" name="Picture 4" descr="C:\Users\Asus\Downloads\534620472448082387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8200" y="2348706"/>
            <a:ext cx="4038600" cy="30289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Наличие школьных военно-патриотических клубов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ctr">
              <a:buNone/>
            </a:pPr>
            <a:r>
              <a:rPr lang="ru-RU" sz="28700" b="1" dirty="0" smtClean="0">
                <a:solidFill>
                  <a:srgbClr val="FF0000"/>
                </a:solidFill>
              </a:rPr>
              <a:t>?</a:t>
            </a:r>
            <a:endParaRPr lang="ru-RU" sz="287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08920"/>
            <a:ext cx="8229600" cy="1143000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Воспитательный аспект уроков</a:t>
            </a:r>
            <a:endParaRPr lang="ru-RU" sz="6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Ключевые задачи воспитательной работы в соответствии с проектом 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Развитие личностных качеств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Духовно-нравственные ценности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Бережное отношение к культурному наследию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Традиции многонационального народа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Правила и нормы поведения, принятые  российском обществе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Патриотизм, гражданственность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80928"/>
            <a:ext cx="8229600" cy="1143000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Воспитательное воздействие занятий внеурочной 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деятельностью 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занятий в кружках </a:t>
            </a:r>
            <a:r>
              <a:rPr lang="ru-RU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допобразования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80928"/>
            <a:ext cx="8229600" cy="1143000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Развитие ученического самоуправления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общественно-государственного движения 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детей и молодежи</a:t>
            </a:r>
            <a:b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«Движение 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Первых» 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348880"/>
            <a:ext cx="8229600" cy="1143000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Работа с родительской общественностью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Анкета обратной связи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QR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Использование государственных символов при обучении и воспитании </a:t>
            </a:r>
            <a:b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(«критический» показатель)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 интерьере</a:t>
            </a:r>
            <a:endParaRPr lang="ru-RU" dirty="0"/>
          </a:p>
        </p:txBody>
      </p:sp>
      <p:pic>
        <p:nvPicPr>
          <p:cNvPr id="1026" name="Picture 2" descr="\\server2\Фото\2024-2025\Государственные символы в интерьере\г. Рубцовск_МБОУ Лицей Эрудит\Стенд с Государственными символами в фойе на первом этаже.jpe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457200" y="2635448"/>
            <a:ext cx="4040188" cy="3030141"/>
          </a:xfrm>
          <a:prstGeom prst="rect">
            <a:avLst/>
          </a:prstGeom>
          <a:noFill/>
        </p:spPr>
      </p:pic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На мероприятиях</a:t>
            </a:r>
            <a:endParaRPr lang="ru-RU" dirty="0"/>
          </a:p>
        </p:txBody>
      </p:sp>
      <p:pic>
        <p:nvPicPr>
          <p:cNvPr id="1027" name="Picture 3" descr="\\server2\Фото\2022-2023\1 сентября 2022\IMG_1545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email"/>
          <a:stretch>
            <a:fillRect/>
          </a:stretch>
        </p:blipFill>
        <p:spPr bwMode="auto">
          <a:xfrm>
            <a:off x="4645025" y="2803260"/>
            <a:ext cx="4041775" cy="269451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36912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Реализация рабочей программы воспитания, в том числе для обучающихся с ОВЗ </a:t>
            </a:r>
            <a:b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(«критический» показатель)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2" name="Picture 2" descr="\\server2\Фото\2023-2024\Цветной ковер России\День 3 Татары, мордва,цыгане, ханты, якуты\IMG_638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915816" y="0"/>
            <a:ext cx="3024337" cy="20162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23" name="Picture 3" descr="\\server2\Фото\2023-2024\Последний звонок\11 класс\IMG_755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940152" y="1"/>
            <a:ext cx="3203848" cy="20398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24" name="Picture 4" descr="\\server2\Фото\2023-2024\Театральное авеню городской конкурс\IMG_932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4365104"/>
            <a:ext cx="3210276" cy="22308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25" name="Picture 5" descr="\\server2\Фото\2023-2024\Спортивная квест-игра Быть здоровым - это здорово\IMG_6725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203848" y="4365104"/>
            <a:ext cx="3343298" cy="22288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26" name="Picture 6" descr="\\server2\Фото\2023-2024\Линейка ко Дню Победы\IMG_7375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0"/>
            <a:ext cx="2952328" cy="19682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21" name="Picture 1" descr="\\server2\Фото\2024-2025\18.10. ЛИЦЕЙСКИЙ БАЛ\IMG_8579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012159" y="4365104"/>
            <a:ext cx="3236235" cy="22322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621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Реализация календарного плана воспитательной работы («критический» показатель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b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 «А»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194" name="Picture 2" descr="\\server2\Фото\2024-2025\1 сентября линейки\IMG_834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457301" y="2803857"/>
            <a:ext cx="4039985" cy="2693324"/>
          </a:xfrm>
          <a:prstGeom prst="rect">
            <a:avLst/>
          </a:prstGeom>
          <a:noFill/>
        </p:spPr>
      </p:pic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 «Я»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195" name="Picture 3" descr="\\server2\Фото\2023-2024\Вручение аттестатов\11 класс\IMG_7980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email"/>
          <a:stretch>
            <a:fillRect/>
          </a:stretch>
        </p:blipFill>
        <p:spPr bwMode="auto">
          <a:xfrm>
            <a:off x="4645920" y="2803857"/>
            <a:ext cx="4039985" cy="26933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Функционирование совета родителей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218" name="Picture 2" descr="C:\Users\Asus\Downloads\535054607312865979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15616" y="1340768"/>
            <a:ext cx="6892495" cy="494722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Наличие советника директора по воспитанию и взаимодействию с детскими общественными объединениями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2051" name="Object 3"/>
          <p:cNvGraphicFramePr>
            <a:graphicFrameLocks noChangeAspect="1"/>
          </p:cNvGraphicFramePr>
          <p:nvPr/>
        </p:nvGraphicFramePr>
        <p:xfrm>
          <a:off x="4932040" y="1556792"/>
          <a:ext cx="3600400" cy="5095094"/>
        </p:xfrm>
        <a:graphic>
          <a:graphicData uri="http://schemas.openxmlformats.org/presentationml/2006/ole">
            <p:oleObj spid="_x0000_s2051" name="Acrobat Document" r:id="rId3" imgW="5667139" imgH="8019997" progId="AcroExch.Document.DC">
              <p:embed/>
            </p:oleObj>
          </a:graphicData>
        </a:graphic>
      </p:graphicFrame>
      <p:pic>
        <p:nvPicPr>
          <p:cNvPr id="2052" name="Picture 4" descr="C:\Users\Asus\Downloads\535054607312865980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7200" y="2347129"/>
            <a:ext cx="4038600" cy="303210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Взаимодействие образовательной организации и родителей в процессе реализации рабочей программы воспитания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 descr="\\server2\Фото\2023-2024\Домик у дороги - фестиваль\IMG_734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" y="2516981"/>
            <a:ext cx="4038600" cy="2692400"/>
          </a:xfrm>
          <a:prstGeom prst="rect">
            <a:avLst/>
          </a:prstGeom>
          <a:noFill/>
        </p:spPr>
      </p:pic>
      <p:pic>
        <p:nvPicPr>
          <p:cNvPr id="3075" name="Picture 3" descr="\\server2\Фото\2023-2024\Вручение аттестатов\11 класс\IMG_803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8200" y="2516981"/>
            <a:ext cx="4038600" cy="2692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Наличие школьной символики (флаг школы, гимн школы, эмблема школы, элементы школьного костюма и т.д.)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98" name="Picture 2" descr="\\server2\Фото\Логотип.Герб.Флаг лицея Эрудит\Логотип_лицея_Эрудит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" y="2483878"/>
            <a:ext cx="4038600" cy="2758607"/>
          </a:xfrm>
          <a:prstGeom prst="rect">
            <a:avLst/>
          </a:prstGeom>
          <a:noFill/>
        </p:spPr>
      </p:pic>
      <p:pic>
        <p:nvPicPr>
          <p:cNvPr id="4099" name="Picture 3" descr="C:\Users\Asus\Downloads\534818387547559587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73800" y="1600200"/>
            <a:ext cx="3387400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221</TotalTime>
  <Words>213</Words>
  <Application>Microsoft Office PowerPoint</Application>
  <PresentationFormat>Экран (4:3)</PresentationFormat>
  <Paragraphs>35</Paragraphs>
  <Slides>23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5" baseType="lpstr">
      <vt:lpstr>Тема Office</vt:lpstr>
      <vt:lpstr>Acrobat Document</vt:lpstr>
      <vt:lpstr>«Доброе, традиционное и вечное: вызовы воспитания в современной школе» стажерская практика по магистральному направлению «Воспитание» в МБОУ «Лицей «Эрудит» 28.11.2024 г.  </vt:lpstr>
      <vt:lpstr>Ключевые задачи воспитательной работы в соответствии с проектом </vt:lpstr>
      <vt:lpstr>Использование государственных символов при обучении и воспитании  («критический» показатель)</vt:lpstr>
      <vt:lpstr>Реализация рабочей программы воспитания, в том числе для обучающихся с ОВЗ  («критический» показатель)</vt:lpstr>
      <vt:lpstr>Реализация календарного плана воспитательной работы («критический» показатель)  </vt:lpstr>
      <vt:lpstr>Функционирование совета родителей</vt:lpstr>
      <vt:lpstr>Наличие советника директора по воспитанию и взаимодействию с детскими общественными объединениями</vt:lpstr>
      <vt:lpstr>Взаимодействие образовательной организации и родителей в процессе реализации рабочей программы воспитания</vt:lpstr>
      <vt:lpstr>Наличие школьной символики (флаг школы, гимн школы, эмблема школы, элементы школьного костюма и т.д.)</vt:lpstr>
      <vt:lpstr>Реализация программ краеведения и школьного туризма</vt:lpstr>
      <vt:lpstr>Организация летних тематических смен в школьном лагере</vt:lpstr>
      <vt:lpstr>Функционирование Совета обучающихся</vt:lpstr>
      <vt:lpstr>Наличие первичного отделения РДДМ «Движение Первых»</vt:lpstr>
      <vt:lpstr>Наличие центра детских инициатив, пространства ученического самоуправления</vt:lpstr>
      <vt:lpstr>Участие в реализации проекта  «Орлята России»</vt:lpstr>
      <vt:lpstr>Наличие представительств детских и молодежных общественных объединений</vt:lpstr>
      <vt:lpstr>Участие обучающихся в волонтерском движении</vt:lpstr>
      <vt:lpstr>Наличие школьных военно-патриотических клубов</vt:lpstr>
      <vt:lpstr>Воспитательный аспект уроков</vt:lpstr>
      <vt:lpstr>Воспитательное воздействие занятий внеурочной деятельностью и занятий в кружках допобразования</vt:lpstr>
      <vt:lpstr>Развитие ученического самоуправления и общественно-государственного движения детей и молодежи «Движение Первых» </vt:lpstr>
      <vt:lpstr>Работа с родительской общественностью</vt:lpstr>
      <vt:lpstr>Анкета обратной связи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Asus</dc:creator>
  <cp:lastModifiedBy>Asus</cp:lastModifiedBy>
  <cp:revision>26</cp:revision>
  <dcterms:created xsi:type="dcterms:W3CDTF">2024-11-28T02:03:57Z</dcterms:created>
  <dcterms:modified xsi:type="dcterms:W3CDTF">2025-04-08T13:13:05Z</dcterms:modified>
</cp:coreProperties>
</file>